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7" r:id="rId11"/>
    <p:sldId id="266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128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E8729-BC35-4602-9935-E67B46FDFA7F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6DE1C-BA87-499D-8D4C-921CF6D47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838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E8729-BC35-4602-9935-E67B46FDFA7F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6DE1C-BA87-499D-8D4C-921CF6D47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157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E8729-BC35-4602-9935-E67B46FDFA7F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6DE1C-BA87-499D-8D4C-921CF6D47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214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E8729-BC35-4602-9935-E67B46FDFA7F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6DE1C-BA87-499D-8D4C-921CF6D47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159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E8729-BC35-4602-9935-E67B46FDFA7F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6DE1C-BA87-499D-8D4C-921CF6D47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081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E8729-BC35-4602-9935-E67B46FDFA7F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6DE1C-BA87-499D-8D4C-921CF6D47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629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E8729-BC35-4602-9935-E67B46FDFA7F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6DE1C-BA87-499D-8D4C-921CF6D47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564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E8729-BC35-4602-9935-E67B46FDFA7F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6DE1C-BA87-499D-8D4C-921CF6D47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866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E8729-BC35-4602-9935-E67B46FDFA7F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6DE1C-BA87-499D-8D4C-921CF6D47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223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E8729-BC35-4602-9935-E67B46FDFA7F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6DE1C-BA87-499D-8D4C-921CF6D47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316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E8729-BC35-4602-9935-E67B46FDFA7F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6DE1C-BA87-499D-8D4C-921CF6D47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270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E8729-BC35-4602-9935-E67B46FDFA7F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6DE1C-BA87-499D-8D4C-921CF6D47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269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90601"/>
            <a:ext cx="7315200" cy="2057399"/>
          </a:xfrm>
        </p:spPr>
        <p:txBody>
          <a:bodyPr>
            <a:normAutofit/>
          </a:bodyPr>
          <a:lstStyle/>
          <a:p>
            <a:r>
              <a:rPr lang="en-US" sz="6000" dirty="0" smtClean="0"/>
              <a:t>Tannins and Glycosides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7700" y="4343400"/>
            <a:ext cx="8305800" cy="2133600"/>
          </a:xfrm>
        </p:spPr>
        <p:txBody>
          <a:bodyPr>
            <a:normAutofit fontScale="85000" lnSpcReduction="10000"/>
          </a:bodyPr>
          <a:lstStyle/>
          <a:p>
            <a:pPr algn="r"/>
            <a:r>
              <a:rPr lang="en-US" dirty="0" smtClean="0"/>
              <a:t>FROM</a:t>
            </a:r>
          </a:p>
          <a:p>
            <a:pPr algn="r"/>
            <a:r>
              <a:rPr lang="en-US" dirty="0" smtClean="0"/>
              <a:t>S.SWATHI</a:t>
            </a:r>
          </a:p>
          <a:p>
            <a:pPr algn="r"/>
            <a:r>
              <a:rPr lang="en-US" dirty="0" smtClean="0"/>
              <a:t>DEPARTMENT OF PHARMACOGNOSY</a:t>
            </a:r>
          </a:p>
          <a:p>
            <a:pPr algn="r"/>
            <a:r>
              <a:rPr lang="en-US" dirty="0" smtClean="0"/>
              <a:t>ST PETER’S INSTITUTE OF PHARMACEUTICAL SCIENCES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9900" y="9625"/>
            <a:ext cx="1428571" cy="14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5084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5791"/>
            <a:ext cx="7010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Method of Isolation and chemical </a:t>
            </a:r>
            <a:r>
              <a:rPr lang="en-US" dirty="0" smtClean="0"/>
              <a:t>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4525963"/>
          </a:xfrm>
        </p:spPr>
        <p:txBody>
          <a:bodyPr/>
          <a:lstStyle/>
          <a:p>
            <a:r>
              <a:rPr lang="en-US" dirty="0" err="1" smtClean="0"/>
              <a:t>Stas-otto</a:t>
            </a:r>
            <a:r>
              <a:rPr lang="en-US" dirty="0" smtClean="0"/>
              <a:t> Method</a:t>
            </a:r>
            <a:r>
              <a:rPr lang="en-US" dirty="0"/>
              <a:t> </a:t>
            </a:r>
            <a:r>
              <a:rPr lang="en-US" dirty="0" smtClean="0"/>
              <a:t>is used for isolation of glycosides.</a:t>
            </a:r>
          </a:p>
          <a:p>
            <a:r>
              <a:rPr lang="en-US" dirty="0" err="1" smtClean="0"/>
              <a:t>Baljet</a:t>
            </a:r>
            <a:r>
              <a:rPr lang="en-US" dirty="0" smtClean="0"/>
              <a:t> </a:t>
            </a:r>
            <a:r>
              <a:rPr lang="en-US" dirty="0" smtClean="0"/>
              <a:t>test</a:t>
            </a:r>
            <a:endParaRPr lang="en-US" dirty="0" smtClean="0"/>
          </a:p>
          <a:p>
            <a:r>
              <a:rPr lang="en-US" dirty="0" smtClean="0"/>
              <a:t>Born </a:t>
            </a:r>
            <a:r>
              <a:rPr lang="en-US" dirty="0" err="1" smtClean="0"/>
              <a:t>trager’s</a:t>
            </a:r>
            <a:r>
              <a:rPr lang="en-US" dirty="0" smtClean="0"/>
              <a:t> </a:t>
            </a:r>
            <a:r>
              <a:rPr lang="en-US" dirty="0" smtClean="0"/>
              <a:t>test</a:t>
            </a:r>
            <a:endParaRPr lang="en-US" dirty="0" smtClean="0"/>
          </a:p>
          <a:p>
            <a:r>
              <a:rPr lang="en-US" dirty="0" smtClean="0"/>
              <a:t>Keller-</a:t>
            </a:r>
            <a:r>
              <a:rPr lang="en-US" dirty="0" err="1" smtClean="0"/>
              <a:t>kiliani</a:t>
            </a:r>
            <a:r>
              <a:rPr lang="en-US" dirty="0" smtClean="0"/>
              <a:t> test for </a:t>
            </a:r>
            <a:r>
              <a:rPr lang="en-US" dirty="0" err="1" smtClean="0"/>
              <a:t>digitoxose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4011"/>
            <a:ext cx="1428571" cy="14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766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</a:t>
            </a:r>
            <a:r>
              <a:rPr lang="en-US" dirty="0" smtClean="0"/>
              <a:t>of glycosides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Cardio tonic</a:t>
            </a:r>
            <a:endParaRPr lang="en-US" dirty="0" smtClean="0"/>
          </a:p>
          <a:p>
            <a:r>
              <a:rPr lang="en-US" dirty="0" smtClean="0"/>
              <a:t>Purgative</a:t>
            </a:r>
          </a:p>
          <a:p>
            <a:r>
              <a:rPr lang="en-US" dirty="0" smtClean="0"/>
              <a:t>Analgesics</a:t>
            </a:r>
          </a:p>
          <a:p>
            <a:r>
              <a:rPr lang="en-US" dirty="0" smtClean="0"/>
              <a:t>Anti ulcer</a:t>
            </a:r>
          </a:p>
          <a:p>
            <a:r>
              <a:rPr lang="en-US" dirty="0" smtClean="0"/>
              <a:t>Anti rheumatics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4011"/>
            <a:ext cx="1428571" cy="14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1274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3581400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0"/>
            <a:ext cx="1428571" cy="14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190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Tannins are the </a:t>
            </a:r>
            <a:r>
              <a:rPr lang="en-US" dirty="0" smtClean="0"/>
              <a:t>most widely occurring  group of natural substances in different families of higher plants. These are secondary metabolites present </a:t>
            </a:r>
            <a:r>
              <a:rPr lang="en-US" dirty="0" smtClean="0"/>
              <a:t>in the </a:t>
            </a:r>
            <a:r>
              <a:rPr lang="en-US" dirty="0" smtClean="0"/>
              <a:t>cell sap </a:t>
            </a:r>
            <a:r>
              <a:rPr lang="en-US" dirty="0" smtClean="0"/>
              <a:t>and </a:t>
            </a:r>
            <a:r>
              <a:rPr lang="en-US" dirty="0" smtClean="0"/>
              <a:t>also in distinct vacuoles.</a:t>
            </a:r>
          </a:p>
          <a:p>
            <a:r>
              <a:rPr lang="en-US" dirty="0" smtClean="0"/>
              <a:t>These are used </a:t>
            </a:r>
            <a:r>
              <a:rPr lang="en-US" dirty="0" smtClean="0"/>
              <a:t>as </a:t>
            </a:r>
            <a:r>
              <a:rPr lang="en-US" dirty="0" smtClean="0"/>
              <a:t>mild antiseptics</a:t>
            </a:r>
            <a:r>
              <a:rPr lang="en-US" dirty="0" smtClean="0"/>
              <a:t>, for the </a:t>
            </a:r>
            <a:r>
              <a:rPr lang="en-US" dirty="0" smtClean="0"/>
              <a:t>treatment of </a:t>
            </a:r>
            <a:r>
              <a:rPr lang="en-US" dirty="0" smtClean="0"/>
              <a:t>diarrhea</a:t>
            </a:r>
            <a:r>
              <a:rPr lang="en-US" dirty="0" smtClean="0"/>
              <a:t> and as an</a:t>
            </a:r>
            <a:r>
              <a:rPr lang="en-US" dirty="0" smtClean="0"/>
              <a:t> </a:t>
            </a:r>
            <a:r>
              <a:rPr lang="en-US" dirty="0" smtClean="0"/>
              <a:t>astringent.</a:t>
            </a:r>
          </a:p>
          <a:p>
            <a:r>
              <a:rPr lang="en-US" dirty="0" smtClean="0"/>
              <a:t>Chemically, </a:t>
            </a:r>
            <a:r>
              <a:rPr lang="en-US" dirty="0" smtClean="0"/>
              <a:t>tannins are </a:t>
            </a:r>
            <a:r>
              <a:rPr lang="en-US" dirty="0" smtClean="0"/>
              <a:t>mixture </a:t>
            </a:r>
            <a:r>
              <a:rPr lang="en-US" dirty="0" smtClean="0"/>
              <a:t>of complex organic substance in which polyphenols are present</a:t>
            </a:r>
            <a:r>
              <a:rPr lang="en-US" dirty="0" smtClean="0"/>
              <a:t>. They </a:t>
            </a:r>
            <a:r>
              <a:rPr lang="en-US" dirty="0" smtClean="0"/>
              <a:t>are high molecular weight </a:t>
            </a:r>
            <a:r>
              <a:rPr lang="en-US" dirty="0" smtClean="0"/>
              <a:t>substances.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21151"/>
            <a:ext cx="1428571" cy="14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815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Tannins are colloidal solutions with water and non crystalline substances.</a:t>
            </a:r>
          </a:p>
          <a:p>
            <a:r>
              <a:rPr lang="en-US" dirty="0" smtClean="0"/>
              <a:t>They are soluble in alcohol</a:t>
            </a:r>
            <a:r>
              <a:rPr lang="en-US" dirty="0" smtClean="0"/>
              <a:t>, glycerin, dilute alkalis and are </a:t>
            </a:r>
            <a:r>
              <a:rPr lang="en-US" dirty="0" smtClean="0"/>
              <a:t>practically insoluble in organic solvents except acetone.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80348"/>
            <a:ext cx="1428571" cy="14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381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of </a:t>
            </a:r>
            <a:r>
              <a:rPr lang="en-US" dirty="0" smtClean="0"/>
              <a:t>tannins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are of two </a:t>
            </a:r>
            <a:r>
              <a:rPr lang="en-US" dirty="0" smtClean="0"/>
              <a:t>types based on their chemical nature and dry </a:t>
            </a:r>
            <a:r>
              <a:rPr lang="en-US" dirty="0" smtClean="0"/>
              <a:t>distillation.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 smtClean="0"/>
              <a:t>. </a:t>
            </a:r>
            <a:r>
              <a:rPr lang="en-US" u="sng" dirty="0" smtClean="0"/>
              <a:t>Hydrolysable tannins</a:t>
            </a:r>
            <a:r>
              <a:rPr lang="en-US" dirty="0" smtClean="0"/>
              <a:t>- Ex</a:t>
            </a:r>
            <a:r>
              <a:rPr lang="en-US" dirty="0" smtClean="0"/>
              <a:t>: Gallo </a:t>
            </a:r>
            <a:r>
              <a:rPr lang="en-US" dirty="0" smtClean="0"/>
              <a:t>tannins in nut galls, </a:t>
            </a:r>
            <a:r>
              <a:rPr lang="en-US" dirty="0" err="1"/>
              <a:t>M</a:t>
            </a:r>
            <a:r>
              <a:rPr lang="en-US" dirty="0" err="1" smtClean="0"/>
              <a:t>yrobalans</a:t>
            </a:r>
            <a:r>
              <a:rPr lang="en-US" dirty="0" smtClean="0"/>
              <a:t> </a:t>
            </a:r>
            <a:r>
              <a:rPr lang="en-US" dirty="0" smtClean="0"/>
              <a:t>and pomegranate bark, clove</a:t>
            </a:r>
            <a:r>
              <a:rPr lang="en-US" dirty="0" smtClean="0"/>
              <a:t>, rhubarb.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u="sng" dirty="0" smtClean="0"/>
              <a:t>Condensed </a:t>
            </a:r>
            <a:r>
              <a:rPr lang="en-US" u="sng" dirty="0" smtClean="0"/>
              <a:t>tannins</a:t>
            </a:r>
            <a:r>
              <a:rPr lang="en-US" dirty="0" smtClean="0"/>
              <a:t>- Ex: Green </a:t>
            </a:r>
            <a:r>
              <a:rPr lang="en-US" dirty="0" smtClean="0"/>
              <a:t>tea, cinnamon bark, cocoa ,areca seeds, pale and black </a:t>
            </a:r>
            <a:r>
              <a:rPr lang="en-US" dirty="0" smtClean="0"/>
              <a:t>catechu.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20855"/>
            <a:ext cx="1428571" cy="14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843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</a:t>
            </a:r>
            <a:r>
              <a:rPr lang="en-US" dirty="0" smtClean="0"/>
              <a:t>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Tannins are </a:t>
            </a:r>
            <a:r>
              <a:rPr lang="en-US" dirty="0" smtClean="0"/>
              <a:t>precipitated </a:t>
            </a:r>
            <a:r>
              <a:rPr lang="en-US" dirty="0" smtClean="0"/>
              <a:t>by salts of copper</a:t>
            </a:r>
            <a:r>
              <a:rPr lang="en-US" dirty="0" smtClean="0"/>
              <a:t>, tin and lead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They </a:t>
            </a:r>
            <a:r>
              <a:rPr lang="en-US" dirty="0" smtClean="0"/>
              <a:t>show </a:t>
            </a:r>
            <a:r>
              <a:rPr lang="en-US" dirty="0" smtClean="0"/>
              <a:t>color reaction with iron salts. Ferric chloride gives bluish black or brownish green </a:t>
            </a:r>
            <a:r>
              <a:rPr lang="en-US" dirty="0" smtClean="0"/>
              <a:t>color.</a:t>
            </a:r>
            <a:endParaRPr lang="en-US" dirty="0" smtClean="0"/>
          </a:p>
          <a:p>
            <a:r>
              <a:rPr lang="en-US" dirty="0" smtClean="0"/>
              <a:t>Solution of tannins precipitates gelatin and alkaloids.</a:t>
            </a:r>
          </a:p>
          <a:p>
            <a:r>
              <a:rPr lang="en-US" u="sng" dirty="0" smtClean="0"/>
              <a:t>Gold beater’s skin test</a:t>
            </a:r>
            <a:r>
              <a:rPr lang="en-US" dirty="0" smtClean="0"/>
              <a:t>: to differentiate hydrolysable tannins and condensed tannins.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6553" y="29678"/>
            <a:ext cx="1428571" cy="14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589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of </a:t>
            </a:r>
            <a:r>
              <a:rPr lang="en-US" dirty="0" smtClean="0"/>
              <a:t>tannins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Astringent</a:t>
            </a:r>
          </a:p>
          <a:p>
            <a:r>
              <a:rPr lang="en-US" dirty="0" smtClean="0"/>
              <a:t>Treatment of Diarrhea</a:t>
            </a:r>
            <a:endParaRPr lang="en-US" dirty="0" smtClean="0"/>
          </a:p>
          <a:p>
            <a:r>
              <a:rPr lang="en-US" dirty="0" smtClean="0"/>
              <a:t>Mild antiseptic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80348"/>
            <a:ext cx="1428571" cy="14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368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</a:t>
            </a:r>
            <a:r>
              <a:rPr lang="en-US" dirty="0" smtClean="0"/>
              <a:t>glycosides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are the organic compounds from plants or animal sources which </a:t>
            </a:r>
            <a:r>
              <a:rPr lang="en-US" dirty="0" smtClean="0"/>
              <a:t>upon </a:t>
            </a:r>
            <a:r>
              <a:rPr lang="en-US" dirty="0" smtClean="0"/>
              <a:t>enzymatic or acid </a:t>
            </a:r>
            <a:r>
              <a:rPr lang="en-US" dirty="0" smtClean="0"/>
              <a:t>hydrolysis </a:t>
            </a:r>
            <a:r>
              <a:rPr lang="en-US" dirty="0" smtClean="0"/>
              <a:t>give one or more sugar moieties along with non sugar moiety. The former is called glycogen and latter is called as </a:t>
            </a:r>
            <a:r>
              <a:rPr lang="en-US" dirty="0" err="1"/>
              <a:t>A</a:t>
            </a:r>
            <a:r>
              <a:rPr lang="en-US" dirty="0" err="1" smtClean="0"/>
              <a:t>glyconeor</a:t>
            </a:r>
            <a:r>
              <a:rPr lang="en-US" dirty="0" smtClean="0"/>
              <a:t> </a:t>
            </a:r>
            <a:r>
              <a:rPr lang="en-US" dirty="0" err="1" smtClean="0"/>
              <a:t>genin</a:t>
            </a:r>
            <a:r>
              <a:rPr lang="en-US" dirty="0" smtClean="0"/>
              <a:t>.</a:t>
            </a:r>
          </a:p>
          <a:p>
            <a:r>
              <a:rPr lang="en-US" dirty="0" smtClean="0"/>
              <a:t>Chemically they are </a:t>
            </a:r>
            <a:r>
              <a:rPr lang="en-US" dirty="0" err="1" smtClean="0"/>
              <a:t>acetals</a:t>
            </a:r>
            <a:r>
              <a:rPr lang="en-US" dirty="0" smtClean="0"/>
              <a:t> or sugar ethers 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4011"/>
            <a:ext cx="1428571" cy="14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223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Classification of </a:t>
            </a:r>
            <a:r>
              <a:rPr lang="en-US" dirty="0" smtClean="0"/>
              <a:t>glycosides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117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According to the nature of </a:t>
            </a:r>
            <a:r>
              <a:rPr lang="en-US" dirty="0" smtClean="0"/>
              <a:t>a </a:t>
            </a:r>
            <a:r>
              <a:rPr lang="en-US" dirty="0" err="1" smtClean="0"/>
              <a:t>glycone</a:t>
            </a:r>
            <a:r>
              <a:rPr lang="en-US" dirty="0" smtClean="0"/>
              <a:t> </a:t>
            </a:r>
            <a:r>
              <a:rPr lang="en-US" dirty="0" smtClean="0"/>
              <a:t>moiety:</a:t>
            </a:r>
          </a:p>
          <a:p>
            <a:r>
              <a:rPr lang="en-US" dirty="0" err="1" smtClean="0"/>
              <a:t>Antracene</a:t>
            </a:r>
            <a:r>
              <a:rPr lang="en-US" dirty="0" smtClean="0"/>
              <a:t> or </a:t>
            </a:r>
            <a:r>
              <a:rPr lang="en-US" dirty="0" err="1" smtClean="0"/>
              <a:t>antraquionone</a:t>
            </a:r>
            <a:r>
              <a:rPr lang="en-US" dirty="0" smtClean="0"/>
              <a:t> glycosides</a:t>
            </a:r>
          </a:p>
          <a:p>
            <a:r>
              <a:rPr lang="en-US" dirty="0" err="1" smtClean="0"/>
              <a:t>Saponin</a:t>
            </a:r>
            <a:r>
              <a:rPr lang="en-US" dirty="0" smtClean="0"/>
              <a:t> glycosides</a:t>
            </a:r>
          </a:p>
          <a:p>
            <a:r>
              <a:rPr lang="en-US" dirty="0" smtClean="0"/>
              <a:t>Cardiac glycosides</a:t>
            </a:r>
          </a:p>
          <a:p>
            <a:r>
              <a:rPr lang="en-US" dirty="0" smtClean="0"/>
              <a:t>Flavonoids glycosides</a:t>
            </a:r>
          </a:p>
          <a:p>
            <a:r>
              <a:rPr lang="en-US" dirty="0" smtClean="0"/>
              <a:t>Aldehyde glycosides</a:t>
            </a:r>
          </a:p>
          <a:p>
            <a:r>
              <a:rPr lang="en-US" dirty="0" err="1" smtClean="0"/>
              <a:t>Cyanogenetic</a:t>
            </a:r>
            <a:r>
              <a:rPr lang="en-US" dirty="0" smtClean="0"/>
              <a:t> glycosides</a:t>
            </a:r>
          </a:p>
          <a:p>
            <a:r>
              <a:rPr lang="en-US" dirty="0" smtClean="0"/>
              <a:t>Phenol glycosides</a:t>
            </a:r>
          </a:p>
          <a:p>
            <a:r>
              <a:rPr lang="en-US" dirty="0" smtClean="0"/>
              <a:t>Steroidal </a:t>
            </a:r>
            <a:r>
              <a:rPr lang="en-US" dirty="0" err="1" smtClean="0"/>
              <a:t>glycoalkaloids</a:t>
            </a:r>
            <a:endParaRPr lang="en-US" dirty="0" smtClean="0"/>
          </a:p>
          <a:p>
            <a:r>
              <a:rPr lang="en-US" dirty="0" err="1" smtClean="0"/>
              <a:t>Glycosidal</a:t>
            </a:r>
            <a:r>
              <a:rPr lang="en-US" dirty="0" smtClean="0"/>
              <a:t> bitters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0"/>
            <a:ext cx="1428571" cy="14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919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62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Classification based on </a:t>
            </a:r>
            <a:r>
              <a:rPr lang="en-US" dirty="0" smtClean="0"/>
              <a:t>linkage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C-Glycosides</a:t>
            </a:r>
          </a:p>
          <a:p>
            <a:r>
              <a:rPr lang="en-US" dirty="0"/>
              <a:t>O</a:t>
            </a:r>
            <a:r>
              <a:rPr lang="en-US" dirty="0" smtClean="0"/>
              <a:t>-Glycosides</a:t>
            </a:r>
          </a:p>
          <a:p>
            <a:r>
              <a:rPr lang="en-US" dirty="0"/>
              <a:t>S</a:t>
            </a:r>
            <a:r>
              <a:rPr lang="en-US" dirty="0" smtClean="0"/>
              <a:t>-Glycosides</a:t>
            </a:r>
          </a:p>
          <a:p>
            <a:r>
              <a:rPr lang="en-US" dirty="0"/>
              <a:t>N</a:t>
            </a:r>
            <a:r>
              <a:rPr lang="en-US" dirty="0" smtClean="0"/>
              <a:t>-Glycosides</a:t>
            </a:r>
          </a:p>
          <a:p>
            <a:r>
              <a:rPr lang="en-US" dirty="0" smtClean="0"/>
              <a:t>Classification based on </a:t>
            </a:r>
            <a:r>
              <a:rPr lang="en-US" dirty="0" err="1" smtClean="0"/>
              <a:t>Glycone</a:t>
            </a:r>
            <a:r>
              <a:rPr lang="en-US" dirty="0" smtClean="0"/>
              <a:t> part:</a:t>
            </a:r>
          </a:p>
          <a:p>
            <a:r>
              <a:rPr lang="en-US" dirty="0" err="1" smtClean="0"/>
              <a:t>Rhamnosides</a:t>
            </a:r>
            <a:r>
              <a:rPr lang="en-US" dirty="0" smtClean="0"/>
              <a:t> with </a:t>
            </a:r>
            <a:r>
              <a:rPr lang="en-US" dirty="0" err="1" smtClean="0"/>
              <a:t>rhamnose</a:t>
            </a:r>
            <a:endParaRPr lang="en-US" dirty="0" smtClean="0"/>
          </a:p>
          <a:p>
            <a:r>
              <a:rPr lang="en-US" dirty="0" err="1" smtClean="0"/>
              <a:t>Pentosides</a:t>
            </a:r>
            <a:r>
              <a:rPr lang="en-US" dirty="0" smtClean="0"/>
              <a:t> with pentose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3208"/>
            <a:ext cx="1428571" cy="14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678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381</Words>
  <Application>Microsoft Office PowerPoint</Application>
  <PresentationFormat>On-screen Show (4:3)</PresentationFormat>
  <Paragraphs>61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Tannins and Glycosides</vt:lpstr>
      <vt:lpstr>Definition</vt:lpstr>
      <vt:lpstr>Properties</vt:lpstr>
      <vt:lpstr>Classification of tannins</vt:lpstr>
      <vt:lpstr>Chemical tests</vt:lpstr>
      <vt:lpstr>Uses of tannins</vt:lpstr>
      <vt:lpstr>Definition of glycosides</vt:lpstr>
      <vt:lpstr>Classification of glycosides </vt:lpstr>
      <vt:lpstr>Classification based on linkage </vt:lpstr>
      <vt:lpstr>Method of Isolation and chemical tests</vt:lpstr>
      <vt:lpstr>Uses of glycosides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Tannins and glycosides</dc:title>
  <dc:creator>DELL</dc:creator>
  <cp:lastModifiedBy>La Pulga</cp:lastModifiedBy>
  <cp:revision>19</cp:revision>
  <dcterms:created xsi:type="dcterms:W3CDTF">2025-02-24T09:12:22Z</dcterms:created>
  <dcterms:modified xsi:type="dcterms:W3CDTF">2025-02-27T08:28:37Z</dcterms:modified>
</cp:coreProperties>
</file>